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</p:sldMasterIdLst>
  <p:notesMasterIdLst>
    <p:notesMasterId r:id="rId38"/>
  </p:notesMasterIdLst>
  <p:handoutMasterIdLst>
    <p:handoutMasterId r:id="rId39"/>
  </p:handoutMasterIdLst>
  <p:sldIdLst>
    <p:sldId id="256" r:id="rId2"/>
    <p:sldId id="395" r:id="rId3"/>
    <p:sldId id="400" r:id="rId4"/>
    <p:sldId id="397" r:id="rId5"/>
    <p:sldId id="398" r:id="rId6"/>
    <p:sldId id="324" r:id="rId7"/>
    <p:sldId id="325" r:id="rId8"/>
    <p:sldId id="327" r:id="rId9"/>
    <p:sldId id="328" r:id="rId10"/>
    <p:sldId id="329" r:id="rId11"/>
    <p:sldId id="332" r:id="rId12"/>
    <p:sldId id="331" r:id="rId13"/>
    <p:sldId id="330" r:id="rId14"/>
    <p:sldId id="335" r:id="rId15"/>
    <p:sldId id="336" r:id="rId16"/>
    <p:sldId id="334" r:id="rId17"/>
    <p:sldId id="337" r:id="rId18"/>
    <p:sldId id="338" r:id="rId19"/>
    <p:sldId id="339" r:id="rId20"/>
    <p:sldId id="399" r:id="rId21"/>
    <p:sldId id="342" r:id="rId22"/>
    <p:sldId id="343" r:id="rId23"/>
    <p:sldId id="344" r:id="rId24"/>
    <p:sldId id="345" r:id="rId25"/>
    <p:sldId id="346" r:id="rId26"/>
    <p:sldId id="407" r:id="rId27"/>
    <p:sldId id="401" r:id="rId28"/>
    <p:sldId id="408" r:id="rId29"/>
    <p:sldId id="403" r:id="rId30"/>
    <p:sldId id="393" r:id="rId31"/>
    <p:sldId id="404" r:id="rId32"/>
    <p:sldId id="405" r:id="rId33"/>
    <p:sldId id="368" r:id="rId34"/>
    <p:sldId id="406" r:id="rId35"/>
    <p:sldId id="289" r:id="rId36"/>
    <p:sldId id="300" r:id="rId3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A8175-E45F-433B-98F6-E6730E65942C}" v="80" dt="2020-09-02T15:51:33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3"/>
    <p:restoredTop sz="94667"/>
  </p:normalViewPr>
  <p:slideViewPr>
    <p:cSldViewPr>
      <p:cViewPr varScale="1">
        <p:scale>
          <a:sx n="94" d="100"/>
          <a:sy n="94" d="100"/>
        </p:scale>
        <p:origin x="60" y="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azzz-611.github.io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arahant-ashok/" TargetMode="External"/><Relationship Id="rId4" Type="http://schemas.openxmlformats.org/officeDocument/2006/relationships/hyperlink" Target="http://news.cs.nyu.edu/~jinya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wire.com/c/G4A62FCF2" TargetMode="External"/><Relationship Id="rId2" Type="http://schemas.openxmlformats.org/officeDocument/2006/relationships/hyperlink" Target="https://nyu-cso.github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24634" y="31242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Zoom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Anqi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 Zhang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(PhD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706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4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In-person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5"/>
              </a:rPr>
              <a:t>Arahant Ashok Kumar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(M.S. student)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51A5D-85C0-44DB-B354-9845D72D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3081443"/>
            <a:ext cx="1560414" cy="156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2BDC4-E197-45EB-A585-7DE0EBA7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910242"/>
            <a:ext cx="1628110" cy="1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E802A37-8622-D042-A5EC-54EC3D8B1AFB}"/>
              </a:ext>
            </a:extLst>
          </p:cNvPr>
          <p:cNvSpPr/>
          <p:nvPr/>
        </p:nvSpPr>
        <p:spPr>
          <a:xfrm>
            <a:off x="5943600" y="2623509"/>
            <a:ext cx="1676400" cy="78501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New</a:t>
            </a:r>
            <a:r>
              <a:rPr lang="en-US" sz="1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EAFB2-A928-485A-9990-9D46BDD8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9284"/>
            <a:ext cx="3086100" cy="4599432"/>
          </a:xfrm>
        </p:spPr>
        <p:txBody>
          <a:bodyPr anchor="ctr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Breakout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3F689-BE6A-44D6-8C70-89F51DCA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0" y="1131482"/>
            <a:ext cx="4800599" cy="4595037"/>
          </a:xfrm>
        </p:spPr>
        <p:txBody>
          <a:bodyPr anchor="ctr">
            <a:norm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You’ll be assigned to a breakout room</a:t>
            </a:r>
          </a:p>
          <a:p>
            <a:r>
              <a:rPr lang="en-US" sz="2100" dirty="0">
                <a:solidFill>
                  <a:schemeClr val="bg1"/>
                </a:solidFill>
              </a:rPr>
              <a:t>12 minutes</a:t>
            </a:r>
          </a:p>
          <a:p>
            <a:r>
              <a:rPr lang="en-US" sz="2100" dirty="0">
                <a:solidFill>
                  <a:schemeClr val="bg1"/>
                </a:solidFill>
              </a:rPr>
              <a:t>TODO: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Introduce oneself to each other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Nominate a group leader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Complete the given Google form as a group.</a:t>
            </a:r>
          </a:p>
          <a:p>
            <a:pPr lvl="2"/>
            <a:r>
              <a:rPr lang="en-US" sz="2100" dirty="0">
                <a:solidFill>
                  <a:schemeClr val="bg1"/>
                </a:solidFill>
              </a:rPr>
              <a:t>Only leader should submit the form</a:t>
            </a:r>
          </a:p>
        </p:txBody>
      </p:sp>
    </p:spTree>
    <p:extLst>
      <p:ext uri="{BB962C8B-B14F-4D97-AF65-F5344CB8AC3E}">
        <p14:creationId xmlns:p14="http://schemas.microsoft.com/office/powerpoint/2010/main" val="153872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Course structure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Arial"/>
                <a:cs typeface="Arial"/>
              </a:rPr>
              <a:t>Zoom Lectures: M/W 12:30-1:45pm</a:t>
            </a:r>
          </a:p>
          <a:p>
            <a:r>
              <a:rPr lang="en-US" altLang="zh-CN" dirty="0">
                <a:latin typeface="Arial"/>
                <a:cs typeface="Arial"/>
              </a:rPr>
              <a:t>Zoom Recitation: R 8-9:15am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All must attend.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Recorded.</a:t>
            </a:r>
          </a:p>
          <a:p>
            <a:r>
              <a:rPr lang="en-US" altLang="zh-CN" dirty="0">
                <a:latin typeface="Arial"/>
                <a:cs typeface="Arial"/>
              </a:rPr>
              <a:t>(Optional) In-person recitation: W 11am-12:15pm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Only for students registered for 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CSCI-UA.0201-​010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Content is in addition to those in Zoom recitation.</a:t>
            </a:r>
          </a:p>
          <a:p>
            <a:pPr lvl="1"/>
            <a:r>
              <a:rPr lang="en-US" dirty="0"/>
              <a:t>Not recorded.</a:t>
            </a:r>
            <a:br>
              <a:rPr lang="en-US" dirty="0"/>
            </a:br>
            <a:endParaRPr lang="en-US" altLang="zh-CN" dirty="0">
              <a:latin typeface="Arial"/>
              <a:cs typeface="Arial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953000" y="2895600"/>
            <a:ext cx="2667000" cy="381000"/>
          </a:xfrm>
          <a:prstGeom prst="wedgeRoundRectCallout">
            <a:avLst>
              <a:gd name="adj1" fmla="val -74692"/>
              <a:gd name="adj2" fmla="val -9847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Starts tomorrow</a:t>
            </a:r>
          </a:p>
        </p:txBody>
      </p:sp>
    </p:spTree>
    <p:extLst>
      <p:ext uri="{BB962C8B-B14F-4D97-AF65-F5344CB8AC3E}">
        <p14:creationId xmlns:p14="http://schemas.microsoft.com/office/powerpoint/2010/main" val="34152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E3D4-D8A1-4200-934B-C48229A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D659-3BC0-474E-A7D1-EAAEA321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 website: </a:t>
            </a:r>
            <a:r>
              <a:rPr lang="en-US" dirty="0">
                <a:hlinkClick r:id="rId2"/>
              </a:rPr>
              <a:t>https://nyu-cso.github.io</a:t>
            </a:r>
            <a:endParaRPr lang="en-US" dirty="0"/>
          </a:p>
          <a:p>
            <a:pPr lvl="1"/>
            <a:r>
              <a:rPr lang="en-US" dirty="0"/>
              <a:t>Syllabus </a:t>
            </a:r>
          </a:p>
          <a:p>
            <a:pPr lvl="2"/>
            <a:r>
              <a:rPr lang="en-US" dirty="0"/>
              <a:t>Reading preparation</a:t>
            </a:r>
          </a:p>
          <a:p>
            <a:pPr lvl="2"/>
            <a:r>
              <a:rPr lang="en-US" dirty="0"/>
              <a:t>lecture/recitation slides</a:t>
            </a:r>
          </a:p>
          <a:p>
            <a:pPr lvl="2"/>
            <a:r>
              <a:rPr lang="en-US" dirty="0"/>
              <a:t>Lab instructions</a:t>
            </a:r>
          </a:p>
          <a:p>
            <a:r>
              <a:rPr lang="en-US" dirty="0"/>
              <a:t>Forum: </a:t>
            </a:r>
            <a:r>
              <a:rPr lang="en-US" dirty="0">
                <a:hlinkClick r:id="rId3"/>
              </a:rPr>
              <a:t>https://campuswire.com/c/G4A62FCF2</a:t>
            </a:r>
            <a:endParaRPr lang="en-US" dirty="0"/>
          </a:p>
          <a:p>
            <a:pPr lvl="1"/>
            <a:r>
              <a:rPr lang="en-US" dirty="0"/>
              <a:t>Q&amp;A</a:t>
            </a:r>
          </a:p>
          <a:p>
            <a:r>
              <a:rPr lang="en-US" dirty="0"/>
              <a:t>NYU-classes</a:t>
            </a:r>
          </a:p>
          <a:p>
            <a:pPr lvl="1"/>
            <a:r>
              <a:rPr lang="en-US" dirty="0"/>
              <a:t>Zoom links, Zoom recordings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Lab submission, weekly assessments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instead of NYU-classes for Q&amp;A.</a:t>
            </a:r>
          </a:p>
        </p:txBody>
      </p:sp>
    </p:spTree>
    <p:extLst>
      <p:ext uri="{BB962C8B-B14F-4D97-AF65-F5344CB8AC3E}">
        <p14:creationId xmlns:p14="http://schemas.microsoft.com/office/powerpoint/2010/main" val="370983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Textbooks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ed, </a:t>
            </a:r>
          </a:p>
          <a:p>
            <a:pPr lvl="1"/>
            <a:r>
              <a:rPr lang="en-US" altLang="zh-CN" sz="2000" dirty="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 dirty="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1EDE-E4F2-4A09-A081-AEC212EC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826A-1C0B-4A76-B666-B4D9EF1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/>
          <a:lstStyle/>
          <a:p>
            <a:r>
              <a:rPr lang="en-US" dirty="0"/>
              <a:t>Recorded.</a:t>
            </a:r>
          </a:p>
          <a:p>
            <a:r>
              <a:rPr lang="en-US" dirty="0"/>
              <a:t>You are muted by default.</a:t>
            </a:r>
          </a:p>
          <a:p>
            <a:r>
              <a:rPr lang="en-US" dirty="0"/>
              <a:t>For questions, type in (public) chat or raise hands</a:t>
            </a:r>
          </a:p>
          <a:p>
            <a:pPr lvl="1"/>
            <a:r>
              <a:rPr lang="en-US" dirty="0" err="1"/>
              <a:t>Anqi</a:t>
            </a:r>
            <a:r>
              <a:rPr lang="en-US" dirty="0"/>
              <a:t> will monitor chat box / hand raising and interrupt me for Q&amp;A.</a:t>
            </a:r>
          </a:p>
          <a:p>
            <a:r>
              <a:rPr lang="en-US" dirty="0"/>
              <a:t>I will randomly select specific students to answer questions.</a:t>
            </a:r>
          </a:p>
          <a:p>
            <a:pPr lvl="1"/>
            <a:r>
              <a:rPr lang="en-US" dirty="0"/>
              <a:t>You’ll be unmuted and have video turned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23853-1CAC-41BF-8AF7-3EAC407FFE71}"/>
              </a:ext>
            </a:extLst>
          </p:cNvPr>
          <p:cNvSpPr txBox="1"/>
          <p:nvPr/>
        </p:nvSpPr>
        <p:spPr>
          <a:xfrm>
            <a:off x="6123908" y="5893226"/>
            <a:ext cx="276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part of participation 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</a:rPr>
              <a:t>grade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51781-29EC-476B-AFB8-385B35713640}"/>
              </a:ext>
            </a:extLst>
          </p:cNvPr>
          <p:cNvCxnSpPr/>
          <p:nvPr/>
        </p:nvCxnSpPr>
        <p:spPr>
          <a:xfrm flipH="1" flipV="1">
            <a:off x="6225139" y="4983163"/>
            <a:ext cx="60960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FADD68-E695-4B01-8E26-25CABF5DAF0C}"/>
              </a:ext>
            </a:extLst>
          </p:cNvPr>
          <p:cNvCxnSpPr>
            <a:cxnSpLocks/>
          </p:cNvCxnSpPr>
          <p:nvPr/>
        </p:nvCxnSpPr>
        <p:spPr>
          <a:xfrm flipV="1">
            <a:off x="7086600" y="3352800"/>
            <a:ext cx="194814" cy="256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1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6 programming labs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Lab-1,2,3: 8%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Lab-4,5,6: 9%</a:t>
            </a:r>
          </a:p>
          <a:p>
            <a:r>
              <a:rPr kumimoji="1" lang="en-US" altLang="zh-CN" dirty="0">
                <a:latin typeface="Arial"/>
                <a:cs typeface="Arial"/>
              </a:rPr>
              <a:t>Weekly assessment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14 total, starting next week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3% each</a:t>
            </a:r>
          </a:p>
          <a:p>
            <a:r>
              <a:rPr kumimoji="1" lang="en-US" altLang="zh-CN" dirty="0">
                <a:latin typeface="Arial"/>
                <a:cs typeface="Arial"/>
              </a:rPr>
              <a:t>Participation: 7%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Includes participation in lecture, recitation, online forum (</a:t>
            </a:r>
            <a:r>
              <a:rPr kumimoji="1" lang="en-US" altLang="zh-CN" dirty="0" err="1">
                <a:latin typeface="Arial"/>
                <a:cs typeface="Arial"/>
              </a:rPr>
              <a:t>Campuswire</a:t>
            </a:r>
            <a:r>
              <a:rPr kumimoji="1" lang="en-US" altLang="zh-CN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Virtual machine running on your laptop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assessment (mini-quiz)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Starting next week</a:t>
            </a:r>
          </a:p>
          <a:p>
            <a:r>
              <a:rPr lang="en-US" dirty="0"/>
              <a:t>Done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choice questions and short answers</a:t>
            </a:r>
          </a:p>
          <a:p>
            <a:pPr lvl="1"/>
            <a:r>
              <a:rPr lang="en-US" dirty="0"/>
              <a:t>Mostly on the current week’s materials</a:t>
            </a:r>
          </a:p>
          <a:p>
            <a:r>
              <a:rPr lang="en-US" dirty="0"/>
              <a:t>Open-book individual assessments</a:t>
            </a:r>
          </a:p>
          <a:p>
            <a:pPr lvl="1"/>
            <a:r>
              <a:rPr lang="en-US" dirty="0"/>
              <a:t>Do not consult your classmates or anyone else.</a:t>
            </a:r>
          </a:p>
          <a:p>
            <a:r>
              <a:rPr lang="en-US" dirty="0"/>
              <a:t>Quiz duration: </a:t>
            </a:r>
          </a:p>
          <a:p>
            <a:pPr lvl="1"/>
            <a:r>
              <a:rPr lang="en-US" dirty="0"/>
              <a:t>24-hours.</a:t>
            </a:r>
          </a:p>
          <a:p>
            <a:pPr lvl="1"/>
            <a:r>
              <a:rPr lang="en-US" dirty="0"/>
              <a:t>Thu 9pm to Fri 9pm (EST). No late submission.</a:t>
            </a:r>
          </a:p>
          <a:p>
            <a:r>
              <a:rPr lang="en-US" dirty="0"/>
              <a:t>Answered discussed in the following week’s zoom recitation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To do well in CSO, you should …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Before lecture: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	Read assigned book chapters before lecture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Duration lecture/recitation: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	</a:t>
            </a:r>
            <a:r>
              <a:rPr kumimoji="1" lang="en-US" altLang="zh-CN" sz="3200" dirty="0"/>
              <a:t>Ask me to repeat, repeat and repeat</a:t>
            </a:r>
          </a:p>
          <a:p>
            <a:pPr lvl="1"/>
            <a:r>
              <a:rPr kumimoji="1" lang="en-US" altLang="zh-CN" sz="3200" dirty="0"/>
              <a:t>Ask questions</a:t>
            </a:r>
          </a:p>
          <a:p>
            <a:pPr lvl="1"/>
            <a:r>
              <a:rPr kumimoji="1" lang="en-US" altLang="zh-CN" sz="3200" dirty="0"/>
              <a:t>Answer questions from me or others</a:t>
            </a:r>
          </a:p>
          <a:p>
            <a:pPr marL="457200" lvl="1" indent="0">
              <a:buNone/>
            </a:pPr>
            <a:endParaRPr kumimoji="1" lang="en-US" altLang="zh-CN" sz="3200" dirty="0"/>
          </a:p>
          <a:p>
            <a:pPr marL="0" indent="0">
              <a:buNone/>
            </a:pPr>
            <a:r>
              <a:rPr kumimoji="1" lang="en-US" altLang="zh-CN" sz="3600" dirty="0"/>
              <a:t>Befriend your classmates and form study groups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9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survive/thrive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and weekly assessment.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(TBA later this week)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737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dirty="0"/>
              <a:t>E.g., if you are inspired by a code snippet, include the URL to the snippet in the lab you turn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reserve the right to randomly pick students for oral assessment and over-weight oral assessment if it does not match your quiz/lab performance.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integrity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labs/quiz that are not yours</a:t>
            </a:r>
          </a:p>
          <a:p>
            <a:r>
              <a:rPr lang="en-US" sz="3200" dirty="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really works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371600" y="319709"/>
            <a:ext cx="11277600" cy="6134100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1432891" y="834059"/>
            <a:ext cx="7823751" cy="1189382"/>
            <a:chOff x="1432891" y="834059"/>
            <a:chExt cx="7823751" cy="11893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1432891" y="834059"/>
              <a:ext cx="5958509" cy="1189382"/>
              <a:chOff x="1432891" y="834059"/>
              <a:chExt cx="5958509" cy="11893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DF0C49-42A7-4341-AD77-D017801928BD}"/>
                  </a:ext>
                </a:extLst>
              </p:cNvPr>
              <p:cNvSpPr/>
              <p:nvPr/>
            </p:nvSpPr>
            <p:spPr>
              <a:xfrm>
                <a:off x="1432891" y="1718641"/>
                <a:ext cx="639417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B73A5D4-CC4A-4CCE-A4FE-708E6F9B2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3529" y="1575604"/>
                <a:ext cx="5167871" cy="419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266867" y="1013791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98FC72-BA77-4412-9760-B5786C1B4DE1}"/>
              </a:ext>
            </a:extLst>
          </p:cNvPr>
          <p:cNvGrpSpPr/>
          <p:nvPr/>
        </p:nvGrpSpPr>
        <p:grpSpPr>
          <a:xfrm>
            <a:off x="2301324" y="1700155"/>
            <a:ext cx="6915024" cy="2118603"/>
            <a:chOff x="2301324" y="1700155"/>
            <a:chExt cx="6915024" cy="211860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265EF0-3C85-4D86-B3B2-DFAA0C9F0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8601" y="2299180"/>
              <a:ext cx="3672923" cy="67614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FA9E15-0988-4C2A-8037-5AB03AA7ADA5}"/>
                </a:ext>
              </a:extLst>
            </p:cNvPr>
            <p:cNvSpPr/>
            <p:nvPr/>
          </p:nvSpPr>
          <p:spPr>
            <a:xfrm>
              <a:off x="6232246" y="1700155"/>
              <a:ext cx="787909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10AE01-B494-40F7-A3A7-60D157AD5CD0}"/>
                </a:ext>
              </a:extLst>
            </p:cNvPr>
            <p:cNvSpPr/>
            <p:nvPr/>
          </p:nvSpPr>
          <p:spPr>
            <a:xfrm>
              <a:off x="2301324" y="2033191"/>
              <a:ext cx="1737276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C93B31-FB5C-4DE3-9687-F92759410437}"/>
                </a:ext>
              </a:extLst>
            </p:cNvPr>
            <p:cNvSpPr/>
            <p:nvPr/>
          </p:nvSpPr>
          <p:spPr>
            <a:xfrm>
              <a:off x="5867400" y="2050836"/>
              <a:ext cx="609600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A7C509-B35A-4685-BD90-31AC680ED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3326" y="1995206"/>
              <a:ext cx="825536" cy="8411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FCAC2D-8461-4FCA-8A17-AEE6A0C37D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7002" y="2281535"/>
              <a:ext cx="1204085" cy="614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F0C99B-2AA3-4FDA-87BE-2E3ACEBFE449}"/>
                </a:ext>
              </a:extLst>
            </p:cNvPr>
            <p:cNvSpPr txBox="1"/>
            <p:nvPr/>
          </p:nvSpPr>
          <p:spPr>
            <a:xfrm>
              <a:off x="7382255" y="2987761"/>
              <a:ext cx="18340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and a bunch </a:t>
              </a:r>
            </a:p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of other stuff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5352" y="481885"/>
            <a:ext cx="3500060" cy="1212035"/>
            <a:chOff x="5352" y="481885"/>
            <a:chExt cx="3500060" cy="12120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ADB14-9629-49A4-865C-BFB79018913D}"/>
                </a:ext>
              </a:extLst>
            </p:cNvPr>
            <p:cNvSpPr/>
            <p:nvPr/>
          </p:nvSpPr>
          <p:spPr>
            <a:xfrm>
              <a:off x="1470318" y="1389120"/>
              <a:ext cx="128855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C6B763-F18B-4E3D-98E6-8146FACD02B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44" y="1138859"/>
              <a:ext cx="760091" cy="31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5352" y="625085"/>
              <a:ext cx="1218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1619</Words>
  <Application>Microsoft Office PowerPoint</Application>
  <PresentationFormat>On-screen Show (4:3)</PresentationFormat>
  <Paragraphs>360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-apple-system</vt:lpstr>
      <vt:lpstr>Gill Sans</vt:lpstr>
      <vt:lpstr>Arial</vt:lpstr>
      <vt:lpstr>Calibri</vt:lpstr>
      <vt:lpstr>Corbel</vt:lpstr>
      <vt:lpstr>Helvetica</vt:lpstr>
      <vt:lpstr>Wingdings 2</vt:lpstr>
      <vt:lpstr>Office Theme</vt:lpstr>
      <vt:lpstr>PowerPoint Presentation</vt:lpstr>
      <vt:lpstr>PowerPoint Presentation</vt:lpstr>
      <vt:lpstr>Zoom lecture</vt:lpstr>
      <vt:lpstr>Course Goal </vt:lpstr>
      <vt:lpstr>PowerPoint Presentation</vt:lpstr>
      <vt:lpstr>Components of a computer: hardware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Breakout activity</vt:lpstr>
      <vt:lpstr>Course structure</vt:lpstr>
      <vt:lpstr>Course websites</vt:lpstr>
      <vt:lpstr>Textbooks</vt:lpstr>
      <vt:lpstr>Grade Breakdown</vt:lpstr>
      <vt:lpstr>6 individual programming labs</vt:lpstr>
      <vt:lpstr>Weekly assessment (mini-quiz)</vt:lpstr>
      <vt:lpstr>To do well in CSO, you should …</vt:lpstr>
      <vt:lpstr>To survive/thrive in CSO, you should …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</cp:lastModifiedBy>
  <cp:revision>2</cp:revision>
  <dcterms:created xsi:type="dcterms:W3CDTF">2020-09-02T05:20:45Z</dcterms:created>
  <dcterms:modified xsi:type="dcterms:W3CDTF">2020-09-02T15:52:50Z</dcterms:modified>
</cp:coreProperties>
</file>